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D399"/>
    <a:srgbClr val="2EA983"/>
    <a:srgbClr val="00B082"/>
    <a:srgbClr val="06AA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71" autoAdjust="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96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image" Target="../media/image1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29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hdphoto" Target="../media/hdphoto1.wdp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07/relationships/hdphoto" Target="../media/hdphoto1.wdp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microsoft.com/office/2007/relationships/hdphoto" Target="../media/hdphoto1.wdp"/><Relationship Id="rId7" Type="http://schemas.openxmlformats.org/officeDocument/2006/relationships/image" Target="../media/image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702" y="-35769"/>
            <a:ext cx="11109634" cy="6016239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237" y="3951833"/>
            <a:ext cx="5057775" cy="4619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17489" y="-1129935"/>
            <a:ext cx="12609490" cy="74494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3493" y="798994"/>
            <a:ext cx="11439971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784"/>
              </a:lnSpc>
            </a:pPr>
            <a:r>
              <a:rPr lang="en-US" sz="7200" b="1" dirty="0" smtClean="0">
                <a:solidFill>
                  <a:srgbClr val="FFFFFF"/>
                </a:solidFill>
                <a:latin typeface="Old English Text MT" panose="03040902040508030806" pitchFamily="66" charset="0"/>
              </a:rPr>
              <a:t>VIKRAMSHILA - 3</a:t>
            </a:r>
            <a:endParaRPr sz="7200" b="1" i="0" u="none" dirty="0">
              <a:solidFill>
                <a:srgbClr val="FFFFFF"/>
              </a:solidFill>
              <a:latin typeface="Old English Text MT" panose="03040902040508030806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9520" y="2985641"/>
            <a:ext cx="714375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500" b="0" i="0" u="none" dirty="0" smtClean="0">
                <a:solidFill>
                  <a:srgbClr val="CBD5E1"/>
                </a:solidFill>
                <a:latin typeface="Inter"/>
              </a:rPr>
              <a:t>                 </a:t>
            </a:r>
            <a:r>
              <a:rPr sz="1500" b="0" i="0" u="none" dirty="0" smtClean="0">
                <a:solidFill>
                  <a:srgbClr val="CBD5E1"/>
                </a:solidFill>
                <a:latin typeface="Inter"/>
              </a:rPr>
              <a:t>A </a:t>
            </a:r>
            <a:r>
              <a:rPr sz="1500" b="0" i="0" u="none" dirty="0">
                <a:solidFill>
                  <a:srgbClr val="CBD5E1"/>
                </a:solidFill>
                <a:latin typeface="Inter"/>
              </a:rPr>
              <a:t>structured </a:t>
            </a:r>
            <a:r>
              <a:rPr lang="en-US" sz="1500" dirty="0" smtClean="0">
                <a:solidFill>
                  <a:srgbClr val="CBD5E1"/>
                </a:solidFill>
                <a:latin typeface="Inter"/>
              </a:rPr>
              <a:t>presentation</a:t>
            </a:r>
            <a:r>
              <a:rPr sz="1500" b="0" i="0" u="none" dirty="0" smtClean="0">
                <a:solidFill>
                  <a:srgbClr val="CBD5E1"/>
                </a:solidFill>
                <a:latin typeface="Inter"/>
              </a:rPr>
              <a:t> </a:t>
            </a:r>
            <a:r>
              <a:rPr sz="1500" b="0" i="0" u="none" dirty="0">
                <a:solidFill>
                  <a:srgbClr val="CBD5E1"/>
                </a:solidFill>
                <a:latin typeface="Inter"/>
              </a:rPr>
              <a:t>designed </a:t>
            </a:r>
            <a:r>
              <a:rPr lang="en-US" sz="1500" dirty="0" smtClean="0">
                <a:solidFill>
                  <a:srgbClr val="CBD5E1"/>
                </a:solidFill>
                <a:latin typeface="Inter"/>
              </a:rPr>
              <a:t>by</a:t>
            </a:r>
            <a:r>
              <a:rPr sz="1500" b="0" i="0" u="none" dirty="0" smtClean="0">
                <a:solidFill>
                  <a:srgbClr val="CBD5E1"/>
                </a:solidFill>
                <a:latin typeface="Inter"/>
              </a:rPr>
              <a:t> </a:t>
            </a:r>
            <a:r>
              <a:rPr sz="1500" b="0" i="0" u="none" dirty="0">
                <a:solidFill>
                  <a:srgbClr val="CBD5E1"/>
                </a:solidFill>
                <a:latin typeface="Inter"/>
              </a:rPr>
              <a:t>9 key team </a:t>
            </a:r>
            <a:r>
              <a:rPr sz="1500" b="0" i="0" u="none" dirty="0" smtClean="0">
                <a:solidFill>
                  <a:srgbClr val="CBD5E1"/>
                </a:solidFill>
                <a:latin typeface="Inter"/>
              </a:rPr>
              <a:t>members</a:t>
            </a:r>
            <a:r>
              <a:rPr lang="en-US" sz="1500" b="0" i="0" u="none" dirty="0" smtClean="0">
                <a:solidFill>
                  <a:srgbClr val="CBD5E1"/>
                </a:solidFill>
                <a:latin typeface="Inter"/>
              </a:rPr>
              <a:t> on </a:t>
            </a:r>
            <a:endParaRPr lang="en-US" sz="1500" dirty="0">
              <a:solidFill>
                <a:srgbClr val="CBD5E1"/>
              </a:solidFill>
              <a:latin typeface="Inter"/>
            </a:endParaRPr>
          </a:p>
          <a:p>
            <a:pPr>
              <a:lnSpc>
                <a:spcPts val="2400"/>
              </a:lnSpc>
            </a:pPr>
            <a:r>
              <a:rPr lang="en-US" sz="2800" b="0" i="0" u="none" dirty="0" smtClean="0">
                <a:solidFill>
                  <a:srgbClr val="CBD5E1"/>
                </a:solidFill>
                <a:latin typeface="Arial Black" panose="020B0A04020102020204" pitchFamily="34" charset="0"/>
              </a:rPr>
              <a:t>                  </a:t>
            </a:r>
          </a:p>
          <a:p>
            <a:pPr>
              <a:lnSpc>
                <a:spcPts val="2400"/>
              </a:lnSpc>
            </a:pPr>
            <a:r>
              <a:rPr lang="en-US" sz="2800" dirty="0">
                <a:solidFill>
                  <a:srgbClr val="CBD5E1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rgbClr val="CBD5E1"/>
                </a:solidFill>
                <a:latin typeface="Arial Black" panose="020B0A04020102020204" pitchFamily="34" charset="0"/>
              </a:rPr>
              <a:t>               </a:t>
            </a:r>
            <a:r>
              <a:rPr lang="en-US" sz="2800" b="0" i="0" u="none" dirty="0" smtClean="0">
                <a:solidFill>
                  <a:srgbClr val="CBD5E1"/>
                </a:solidFill>
                <a:latin typeface="Arial Black" panose="020B0A04020102020204" pitchFamily="34" charset="0"/>
              </a:rPr>
              <a:t>Climate Change                                        </a:t>
            </a:r>
            <a:endParaRPr sz="2800" b="0" i="0" u="none" dirty="0">
              <a:solidFill>
                <a:srgbClr val="CBD5E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0480" y="5089976"/>
            <a:ext cx="1209675" cy="214312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sz="1125" b="0" i="0" u="none" dirty="0">
                <a:solidFill>
                  <a:srgbClr val="475569"/>
                </a:solidFill>
                <a:latin typeface="Inter"/>
              </a:rPr>
              <a:t>9 Participants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63556" y="5088016"/>
            <a:ext cx="4762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sz="1125" b="0" i="0" u="none" dirty="0">
                <a:solidFill>
                  <a:srgbClr val="475569"/>
                </a:solidFill>
                <a:latin typeface="Inter"/>
              </a:rPr>
              <a:t>|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24499" y="5048603"/>
            <a:ext cx="1304925" cy="436017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lang="en-US" sz="1125" dirty="0" smtClean="0">
                <a:solidFill>
                  <a:srgbClr val="475569"/>
                </a:solidFill>
                <a:latin typeface="Inter"/>
              </a:rPr>
              <a:t>Summary of information </a:t>
            </a:r>
            <a:endParaRPr sz="1125" b="0" i="0" u="none" dirty="0">
              <a:solidFill>
                <a:srgbClr val="475569"/>
              </a:solidFill>
              <a:latin typeface="Int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61600" y="5031529"/>
            <a:ext cx="4762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sz="1125" b="0" i="0" u="none" dirty="0">
                <a:solidFill>
                  <a:srgbClr val="475569"/>
                </a:solidFill>
                <a:latin typeface="Inter"/>
              </a:rPr>
              <a:t>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28345" y="5048602"/>
            <a:ext cx="1304925" cy="436017"/>
          </a:xfrm>
          <a:prstGeom prst="rect">
            <a:avLst/>
          </a:prstGeom>
          <a:noFill/>
        </p:spPr>
        <p:txBody>
          <a:bodyPr wrap="square" lIns="219075" tIns="0" rIns="0" bIns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lang="en-US" sz="1125" dirty="0" smtClean="0">
                <a:solidFill>
                  <a:srgbClr val="475569"/>
                </a:solidFill>
                <a:latin typeface="Inter"/>
              </a:rPr>
              <a:t>Detailed explanation </a:t>
            </a:r>
            <a:endParaRPr sz="1125" b="0" i="0" u="none" dirty="0">
              <a:solidFill>
                <a:srgbClr val="475569"/>
              </a:solidFill>
              <a:latin typeface="Inter"/>
            </a:endParaRP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4112" y="5123735"/>
            <a:ext cx="180975" cy="1428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5080" y="5089976"/>
            <a:ext cx="123825" cy="1428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7943" y="5088016"/>
            <a:ext cx="161925" cy="1428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605087" y="2255101"/>
            <a:ext cx="71437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4000" dirty="0" smtClean="0">
                <a:solidFill>
                  <a:srgbClr val="CBD5E1"/>
                </a:solidFill>
                <a:latin typeface="Matura MT Script Capitals" panose="03020802060602070202" pitchFamily="66" charset="0"/>
              </a:rPr>
              <a:t>Presents</a:t>
            </a:r>
            <a:r>
              <a:rPr lang="en-US" sz="1500" dirty="0" smtClean="0">
                <a:solidFill>
                  <a:srgbClr val="CBD5E1"/>
                </a:solidFill>
                <a:latin typeface="Inter"/>
              </a:rPr>
              <a:t> </a:t>
            </a:r>
            <a:endParaRPr sz="1500" b="0" i="0" u="none" dirty="0">
              <a:solidFill>
                <a:srgbClr val="CBD5E1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5888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54" y="465879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21" y="1076325"/>
            <a:ext cx="3613100" cy="1682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441" y="1013716"/>
            <a:ext cx="3613100" cy="1682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4875" y="1076325"/>
            <a:ext cx="3613249" cy="16826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2911375"/>
            <a:ext cx="3613100" cy="1682799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9375" y="2911375"/>
            <a:ext cx="3613100" cy="1682799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9900" y="2900720"/>
            <a:ext cx="3613249" cy="1682799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4746575"/>
            <a:ext cx="3613100" cy="1682799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07854" y="4731285"/>
            <a:ext cx="3613100" cy="1682799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54875" y="4746575"/>
            <a:ext cx="3613249" cy="1682799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800" y="1219200"/>
            <a:ext cx="419100" cy="4191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1300" y="1219200"/>
            <a:ext cx="419100" cy="4191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16800" y="1219200"/>
            <a:ext cx="419100" cy="4191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5800" y="3054250"/>
            <a:ext cx="419100" cy="4191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51300" y="3054250"/>
            <a:ext cx="419100" cy="4191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16800" y="3054250"/>
            <a:ext cx="419100" cy="4191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5800" y="4889450"/>
            <a:ext cx="419100" cy="4191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1300" y="4889450"/>
            <a:ext cx="419100" cy="4191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16800" y="4889450"/>
            <a:ext cx="419100" cy="4191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3875" y="500062"/>
            <a:ext cx="300037" cy="2667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19200" y="1293018"/>
            <a:ext cx="757237" cy="271462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984700" y="1293018"/>
            <a:ext cx="785812" cy="271462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750200" y="1293018"/>
            <a:ext cx="795337" cy="271462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219200" y="3128069"/>
            <a:ext cx="795337" cy="271462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984700" y="3128069"/>
            <a:ext cx="785812" cy="271462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750200" y="3128069"/>
            <a:ext cx="795337" cy="271462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219200" y="4963269"/>
            <a:ext cx="785812" cy="271462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984700" y="4963269"/>
            <a:ext cx="795337" cy="271462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750200" y="4963269"/>
            <a:ext cx="795337" cy="27146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85800" y="1820763"/>
            <a:ext cx="500062" cy="196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NAME: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2111275"/>
            <a:ext cx="442912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ROLE: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2401788"/>
            <a:ext cx="42862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SIGN: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51300" y="1820763"/>
            <a:ext cx="500062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NAME: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51300" y="2111275"/>
            <a:ext cx="442912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ROLE: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51300" y="2401788"/>
            <a:ext cx="42862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SIGN: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16800" y="1820763"/>
            <a:ext cx="500062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NAME: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16800" y="2111275"/>
            <a:ext cx="442912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ROLE: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16800" y="2401788"/>
            <a:ext cx="42862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SIGN: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5800" y="3655962"/>
            <a:ext cx="500062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NAME: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5800" y="3946475"/>
            <a:ext cx="442912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ROLE: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5800" y="4236987"/>
            <a:ext cx="42862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SIGN: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51300" y="3655962"/>
            <a:ext cx="500062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NAME: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51300" y="3946475"/>
            <a:ext cx="442912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ROLE: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451300" y="4236987"/>
            <a:ext cx="42862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SIGN: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16800" y="3655962"/>
            <a:ext cx="500062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NAME: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216800" y="3946475"/>
            <a:ext cx="442912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ROLE: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216800" y="4236987"/>
            <a:ext cx="42862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SIGN: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85800" y="5491162"/>
            <a:ext cx="500062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NAME: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85800" y="5781675"/>
            <a:ext cx="442912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ROLE: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85800" y="6072187"/>
            <a:ext cx="42862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SIGN: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451300" y="5491162"/>
            <a:ext cx="500062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NAME: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451300" y="5781675"/>
            <a:ext cx="442912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ROLE: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451300" y="6072187"/>
            <a:ext cx="42862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SIGN: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216800" y="5491162"/>
            <a:ext cx="500062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NAME: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216800" y="5781675"/>
            <a:ext cx="442912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ROLE: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216800" y="6072187"/>
            <a:ext cx="42862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SIGN: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71355" y="419955"/>
            <a:ext cx="11253787" cy="3924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0" i="0" u="none">
                <a:solidFill>
                  <a:srgbClr val="0F172A"/>
                </a:solidFill>
                <a:latin typeface="Plus Jakarta Sans ExtraBold"/>
              </a:rPr>
              <a:t>Participant Roster (9 Members)</a:t>
            </a:r>
          </a:p>
        </p:txBody>
      </p:sp>
      <p:sp>
        <p:nvSpPr>
          <p:cNvPr id="68" name="AutoShape 4" descr="100 Anonymous ideas in 2026 generic facebook profile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1" name="TextBox 30"/>
          <p:cNvSpPr txBox="1"/>
          <p:nvPr/>
        </p:nvSpPr>
        <p:spPr>
          <a:xfrm>
            <a:off x="1145974" y="1709998"/>
            <a:ext cx="2367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Blackadder ITC" panose="04020505051007020D02" pitchFamily="82" charset="0"/>
              </a:rPr>
              <a:t>Hempushpa.S</a:t>
            </a:r>
            <a:r>
              <a:rPr lang="en-US" sz="2000" b="1" dirty="0" smtClean="0">
                <a:latin typeface="Blackadder ITC" panose="04020505051007020D02" pitchFamily="82" charset="0"/>
              </a:rPr>
              <a:t> </a:t>
            </a:r>
          </a:p>
          <a:p>
            <a:r>
              <a:rPr lang="en-IN" sz="2000" b="1" dirty="0">
                <a:latin typeface="Blackadder ITC" panose="04020505051007020D02" pitchFamily="82" charset="0"/>
              </a:rPr>
              <a:t>Lead Presenter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18777" y="1634911"/>
            <a:ext cx="197742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Blackadder ITC" panose="04020505051007020D02" pitchFamily="82" charset="0"/>
              </a:rPr>
              <a:t>Janvhi.I</a:t>
            </a:r>
            <a:r>
              <a:rPr lang="en-US" sz="2000" b="1" dirty="0" smtClean="0">
                <a:latin typeface="Blackadder ITC" panose="04020505051007020D02" pitchFamily="82" charset="0"/>
              </a:rPr>
              <a:t> </a:t>
            </a:r>
          </a:p>
          <a:p>
            <a:r>
              <a:rPr lang="en-IN" sz="2000" b="1" dirty="0" smtClean="0">
                <a:latin typeface="Blackadder ITC" panose="04020505051007020D02" pitchFamily="82" charset="0"/>
              </a:rPr>
              <a:t>Co-Presenter</a:t>
            </a:r>
            <a:r>
              <a:rPr lang="en-IN" dirty="0" smtClean="0"/>
              <a:t>		</a:t>
            </a:r>
            <a:endParaRPr lang="en-IN" dirty="0"/>
          </a:p>
        </p:txBody>
      </p:sp>
      <p:sp>
        <p:nvSpPr>
          <p:cNvPr id="39" name="TextBox 38"/>
          <p:cNvSpPr txBox="1"/>
          <p:nvPr/>
        </p:nvSpPr>
        <p:spPr>
          <a:xfrm>
            <a:off x="8716862" y="1716732"/>
            <a:ext cx="19154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Blackadder ITC" panose="04020505051007020D02" pitchFamily="82" charset="0"/>
              </a:rPr>
              <a:t>Atharva.S</a:t>
            </a:r>
            <a:endParaRPr lang="en-US" sz="2000" b="1" dirty="0" smtClean="0">
              <a:latin typeface="Blackadder ITC" panose="04020505051007020D02" pitchFamily="82" charset="0"/>
            </a:endParaRPr>
          </a:p>
          <a:p>
            <a:r>
              <a:rPr lang="en-IN" sz="2000" b="1" dirty="0">
                <a:latin typeface="Blackadder ITC" panose="04020505051007020D02" pitchFamily="82" charset="0"/>
              </a:rPr>
              <a:t>Technical Lead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45974" y="3551931"/>
            <a:ext cx="228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Blackadder ITC" panose="04020505051007020D02" pitchFamily="82" charset="0"/>
              </a:rPr>
              <a:t>Shrawan.D</a:t>
            </a:r>
            <a:endParaRPr lang="en-US" sz="2000" b="1" dirty="0" smtClean="0">
              <a:latin typeface="Blackadder ITC" panose="04020505051007020D02" pitchFamily="82" charset="0"/>
            </a:endParaRPr>
          </a:p>
          <a:p>
            <a:r>
              <a:rPr lang="en-IN" sz="2000" b="1" dirty="0">
                <a:latin typeface="Blackadder ITC" panose="04020505051007020D02" pitchFamily="82" charset="0"/>
              </a:rPr>
              <a:t>Q&amp;A Coordinator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867742" y="3567669"/>
            <a:ext cx="126989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latin typeface="Blackadder ITC" panose="04020505051007020D02" pitchFamily="82" charset="0"/>
              </a:rPr>
              <a:t>Manas.J</a:t>
            </a:r>
            <a:endParaRPr lang="en-US" b="1" dirty="0" smtClean="0">
              <a:latin typeface="Blackadder ITC" panose="04020505051007020D02" pitchFamily="82" charset="0"/>
            </a:endParaRPr>
          </a:p>
          <a:p>
            <a:r>
              <a:rPr lang="en-IN" sz="2000" b="1" dirty="0">
                <a:latin typeface="Blackadder ITC" panose="04020505051007020D02" pitchFamily="82" charset="0"/>
              </a:rPr>
              <a:t>Scriptwriter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659712" y="3520027"/>
            <a:ext cx="1619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Blackadder ITC" panose="04020505051007020D02" pitchFamily="82" charset="0"/>
              </a:rPr>
              <a:t>Shlok.R</a:t>
            </a:r>
            <a:endParaRPr lang="en-US" sz="2000" b="1" dirty="0" smtClean="0">
              <a:latin typeface="Blackadder ITC" panose="04020505051007020D02" pitchFamily="82" charset="0"/>
            </a:endParaRPr>
          </a:p>
          <a:p>
            <a:r>
              <a:rPr lang="en-IN" sz="2000" b="1" dirty="0">
                <a:latin typeface="Blackadder ITC" panose="04020505051007020D02" pitchFamily="82" charset="0"/>
              </a:rPr>
              <a:t>Data Analyst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198715" y="5387132"/>
            <a:ext cx="14686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Blackadder ITC" panose="04020505051007020D02" pitchFamily="82" charset="0"/>
              </a:rPr>
              <a:t>Vedanshu.A</a:t>
            </a:r>
            <a:endParaRPr lang="en-US" sz="2000" b="1" dirty="0" smtClean="0">
              <a:latin typeface="Blackadder ITC" panose="04020505051007020D02" pitchFamily="82" charset="0"/>
            </a:endParaRPr>
          </a:p>
          <a:p>
            <a:r>
              <a:rPr lang="en-IN" sz="2000" b="1" dirty="0">
                <a:latin typeface="Blackadder ITC" panose="04020505051007020D02" pitchFamily="82" charset="0"/>
              </a:rPr>
              <a:t>Timekeeper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918777" y="5371842"/>
            <a:ext cx="21178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Blackadder ITC" panose="04020505051007020D02" pitchFamily="82" charset="0"/>
              </a:rPr>
              <a:t>Armaan.T</a:t>
            </a:r>
            <a:endParaRPr lang="en-US" sz="2000" b="1" dirty="0" smtClean="0">
              <a:latin typeface="Blackadder ITC" panose="04020505051007020D02" pitchFamily="82" charset="0"/>
            </a:endParaRPr>
          </a:p>
          <a:p>
            <a:r>
              <a:rPr lang="en-IN" sz="2000" b="1" dirty="0">
                <a:latin typeface="Blackadder ITC" panose="04020505051007020D02" pitchFamily="82" charset="0"/>
              </a:rPr>
              <a:t>Rehearsal </a:t>
            </a:r>
            <a:r>
              <a:rPr lang="en-IN" sz="2000" b="1" dirty="0" smtClean="0">
                <a:latin typeface="Blackadder ITC" panose="04020505051007020D02" pitchFamily="82" charset="0"/>
              </a:rPr>
              <a:t>Coach</a:t>
            </a:r>
            <a:endParaRPr lang="en-US" sz="2000" b="1" dirty="0" smtClean="0">
              <a:latin typeface="Blackadder ITC" panose="04020505051007020D02" pitchFamily="82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750200" y="5366865"/>
            <a:ext cx="2548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Blackadder ITC" panose="04020505051007020D02" pitchFamily="82" charset="0"/>
              </a:rPr>
              <a:t>Praanmay.B</a:t>
            </a:r>
            <a:endParaRPr lang="en-US" sz="2000" b="1" dirty="0" smtClean="0">
              <a:latin typeface="Blackadder ITC" panose="04020505051007020D02" pitchFamily="82" charset="0"/>
            </a:endParaRPr>
          </a:p>
          <a:p>
            <a:r>
              <a:rPr lang="en-IN" sz="2000" b="1" dirty="0">
                <a:latin typeface="Blackadder ITC" panose="04020505051007020D02" pitchFamily="82" charset="0"/>
              </a:rPr>
              <a:t>Subject Matter Expert </a:t>
            </a:r>
            <a:r>
              <a:rPr lang="en-IN" dirty="0" smtClean="0"/>
              <a:t>	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992432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ghtScree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9335" y="1630602"/>
            <a:ext cx="6185986" cy="4643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332" y="2288084"/>
            <a:ext cx="10681335" cy="6494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115"/>
              </a:lnSpc>
            </a:pPr>
            <a:r>
              <a:rPr sz="4800" b="1" i="0" u="none" dirty="0">
                <a:solidFill>
                  <a:srgbClr val="F8FAFC"/>
                </a:solidFill>
                <a:latin typeface="Old English Text MT" panose="03040902040508030806" pitchFamily="66" charset="0"/>
              </a:rPr>
              <a:t>Climate Change &amp; Loss &amp; Damage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09750" y="3815655"/>
            <a:ext cx="8572500" cy="12137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sz="2800" b="0" i="0" u="none" dirty="0">
                <a:solidFill>
                  <a:srgbClr val="CBD5E1"/>
                </a:solidFill>
                <a:latin typeface="Javanese Text" panose="02000000000000000000" pitchFamily="2" charset="0"/>
              </a:rPr>
              <a:t>An in-depth analysis of planetary thresholds, international law, climate justice equity, financial mechanisms, and security impacts on the Indian Armed Forces</a:t>
            </a:r>
            <a:r>
              <a:rPr sz="2800" b="0" i="0" u="none" dirty="0">
                <a:solidFill>
                  <a:srgbClr val="CBD5E1"/>
                </a:solidFill>
                <a:latin typeface="Lato Light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7625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5825" y="2575948"/>
            <a:ext cx="498062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rgbClr val="34D399"/>
                </a:solidFill>
                <a:latin typeface="Papyrus" panose="03070502060502030205" pitchFamily="66" charset="0"/>
              </a:rPr>
              <a:t>Planetary Mechanics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825" y="3325564"/>
            <a:ext cx="4743450" cy="15388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400" b="1" i="0" u="none" dirty="0">
                <a:solidFill>
                  <a:schemeClr val="bg1"/>
                </a:solidFill>
                <a:latin typeface="Lato"/>
              </a:rPr>
              <a:t>Climate change refers to long-term shifts in global temperatures and weather patterns. Anthropogenic emissions of greenhouse gases (CO₂, CH₄, N₂O) trap thermal radiation in Earth's atmosphere, escalating global average temperatures by 1.1°C above pre-industrial levels.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62725" y="2478429"/>
            <a:ext cx="498062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rgbClr val="34D399"/>
                </a:solidFill>
                <a:latin typeface="Papyrus" panose="03070502060502030205" pitchFamily="66" charset="0"/>
              </a:rPr>
              <a:t>Systemic Escalation &amp; Risks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62725" y="3325564"/>
            <a:ext cx="4743450" cy="12824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400" b="1" i="0" u="none" dirty="0">
                <a:solidFill>
                  <a:schemeClr val="bg1"/>
                </a:solidFill>
                <a:latin typeface="Lato"/>
              </a:rPr>
              <a:t>Warming disrupts ocean currents, alters jet streams, accelerates polar ice melt, and triggers cascading planetary tipping points. These shifts compound extreme weather frequency, ocean acidification, and irreversible ecosystem collapses worldwide.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0550" y="175610"/>
            <a:ext cx="11601450" cy="11079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7200" b="1" i="0" u="none" dirty="0">
                <a:solidFill>
                  <a:srgbClr val="38BDF8"/>
                </a:solidFill>
                <a:latin typeface="Niagara Solid" panose="04020502070702020202" pitchFamily="82" charset="0"/>
              </a:rPr>
              <a:t>What is Climate Change </a:t>
            </a:r>
            <a:r>
              <a:rPr lang="en-US" sz="7200" b="1" dirty="0">
                <a:solidFill>
                  <a:srgbClr val="38BDF8"/>
                </a:solidFill>
                <a:latin typeface="Niagara Solid" panose="04020502070702020202" pitchFamily="82" charset="0"/>
              </a:rPr>
              <a:t>?</a:t>
            </a:r>
            <a:endParaRPr sz="7200" b="1" i="0" u="none" dirty="0">
              <a:solidFill>
                <a:srgbClr val="38BDF8"/>
              </a:solidFill>
              <a:latin typeface="Niagara Solid" panose="04020502070702020202" pitchFamily="8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1500" y="962025"/>
            <a:ext cx="5476875" cy="9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995487"/>
            <a:ext cx="5372100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925" y="2005012"/>
            <a:ext cx="5353050" cy="3600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85850" y="2147887"/>
            <a:ext cx="4667250" cy="7718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2400" b="1" i="0" u="none" dirty="0">
                <a:solidFill>
                  <a:srgbClr val="F1F5F9"/>
                </a:solidFill>
                <a:latin typeface="Gill Sans MT Condensed" panose="020B0506020104020203" pitchFamily="34" charset="0"/>
              </a:rPr>
              <a:t>Social Disruption</a:t>
            </a:r>
            <a:r>
              <a:rPr sz="1275" b="1" i="0" u="none" dirty="0">
                <a:solidFill>
                  <a:srgbClr val="F1F5F9"/>
                </a:solidFill>
                <a:latin typeface="Lato"/>
              </a:rPr>
              <a:t>:</a:t>
            </a:r>
            <a:r>
              <a:rPr sz="1275" b="0" i="0" u="none" dirty="0">
                <a:solidFill>
                  <a:srgbClr val="94A3B8"/>
                </a:solidFill>
                <a:latin typeface="Lato"/>
              </a:rPr>
              <a:t> Displacement of communities creating millions of climate refugees and destabilizing regional socio-economic structures.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5850" y="3376910"/>
            <a:ext cx="466725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400" b="1" i="0" u="none" dirty="0">
                <a:solidFill>
                  <a:srgbClr val="F1F5F9"/>
                </a:solidFill>
                <a:latin typeface="Gill Sans MT" panose="020B0502020104020203" pitchFamily="34" charset="0"/>
              </a:rPr>
              <a:t>Health &amp; Mortality</a:t>
            </a:r>
            <a:r>
              <a:rPr sz="1275" b="1" i="0" u="none" dirty="0">
                <a:solidFill>
                  <a:srgbClr val="F1F5F9"/>
                </a:solidFill>
                <a:latin typeface="Lato"/>
              </a:rPr>
              <a:t>:</a:t>
            </a:r>
            <a:r>
              <a:rPr sz="1275" b="0" i="0" u="none" dirty="0">
                <a:solidFill>
                  <a:srgbClr val="94A3B8"/>
                </a:solidFill>
                <a:latin typeface="Lato"/>
              </a:rPr>
              <a:t> Surging vector-borne diseases, severe heat stress morbidity, and acute malnutrition from agricultural shocks.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5850" y="4355008"/>
            <a:ext cx="4667250" cy="7718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b="1" i="0" u="none" dirty="0">
                <a:solidFill>
                  <a:srgbClr val="F1F5F9"/>
                </a:solidFill>
                <a:latin typeface="Gill Sans MT Condensed" panose="020B0506020104020203" pitchFamily="34" charset="0"/>
              </a:rPr>
              <a:t>Human Rights Vulnerability</a:t>
            </a:r>
            <a:r>
              <a:rPr sz="1275" b="1" i="0" u="none" dirty="0">
                <a:solidFill>
                  <a:srgbClr val="F1F5F9"/>
                </a:solidFill>
                <a:latin typeface="Lato"/>
              </a:rPr>
              <a:t>:</a:t>
            </a:r>
            <a:r>
              <a:rPr sz="1275" b="0" i="0" u="none" dirty="0">
                <a:solidFill>
                  <a:srgbClr val="94A3B8"/>
                </a:solidFill>
                <a:latin typeface="Lato"/>
              </a:rPr>
              <a:t> Encroachment on fundamental rights to water, shelter, self-determination, and bodily security for frontline populations.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" y="3062585"/>
            <a:ext cx="53721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1500" y="4155142"/>
            <a:ext cx="53721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1500" y="5269706"/>
            <a:ext cx="53721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2190750"/>
            <a:ext cx="238125" cy="2000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525" y="3419772"/>
            <a:ext cx="190500" cy="20002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" y="4397871"/>
            <a:ext cx="238125" cy="2000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71500" y="411361"/>
            <a:ext cx="11601450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 i="1" u="none" dirty="0">
                <a:solidFill>
                  <a:srgbClr val="38BDF8"/>
                </a:solidFill>
                <a:latin typeface="Arial Black" panose="020B0A04020102020204" pitchFamily="34" charset="0"/>
              </a:rPr>
              <a:t>Human, Social &amp; Rights Dimensions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1500" y="962025"/>
            <a:ext cx="5033962" cy="9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" y="0"/>
            <a:ext cx="12192000" cy="6858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2418459"/>
            <a:ext cx="835212" cy="7753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624" y="3224105"/>
            <a:ext cx="3207119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 dirty="0">
                <a:solidFill>
                  <a:srgbClr val="34D399"/>
                </a:solidFill>
                <a:latin typeface="Onyx" panose="04050602080702020203" pitchFamily="82" charset="0"/>
              </a:rPr>
              <a:t>Marine 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3793926"/>
            <a:ext cx="3054399" cy="12824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400" b="0" i="0" u="none" dirty="0">
                <a:solidFill>
                  <a:schemeClr val="bg1"/>
                </a:solidFill>
                <a:latin typeface="Lato"/>
              </a:rPr>
              <a:t>Severe ocean acidification and warming cause catastrophic coral bleaching, collapse of marine food webs, and irreparable destruction of coastal fisheries</a:t>
            </a:r>
            <a:r>
              <a:rPr sz="1275" b="0" i="0" u="none" dirty="0">
                <a:solidFill>
                  <a:srgbClr val="94A3B8"/>
                </a:solidFill>
                <a:latin typeface="Lato"/>
              </a:rPr>
              <a:t>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873" y="2489970"/>
            <a:ext cx="703881" cy="70388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63877" y="3285660"/>
            <a:ext cx="3207119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 dirty="0">
                <a:solidFill>
                  <a:srgbClr val="34D399"/>
                </a:solidFill>
                <a:latin typeface="Onyx" panose="04050602080702020203" pitchFamily="82" charset="0"/>
              </a:rPr>
              <a:t>Terrestrial Biomes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8874" y="3793926"/>
            <a:ext cx="3054399" cy="1025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400" b="0" i="0" u="none" dirty="0">
                <a:solidFill>
                  <a:schemeClr val="bg1"/>
                </a:solidFill>
                <a:latin typeface="Lato"/>
              </a:rPr>
              <a:t>Rapid desertification, rampant forest diebacks, and mass species extinction alter terrestrial ecosystems permanently past recovery thresholds.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1949" y="2457166"/>
            <a:ext cx="730418" cy="73041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28124" y="3244334"/>
            <a:ext cx="3207119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 dirty="0">
                <a:solidFill>
                  <a:srgbClr val="34D399"/>
                </a:solidFill>
                <a:latin typeface="Onyx" panose="04050602080702020203" pitchFamily="82" charset="0"/>
              </a:rPr>
              <a:t>Sovereignty Loss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8124" y="3793926"/>
            <a:ext cx="3054399" cy="12824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400" b="0" i="0" u="none" dirty="0">
                <a:solidFill>
                  <a:schemeClr val="bg1"/>
                </a:solidFill>
                <a:latin typeface="Lato"/>
              </a:rPr>
              <a:t>Sea-level rise causes total inundation of Small Island Developing States (SIDS), resulting in irreversible loss of ancestral lands and sovereign maritime territory.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453" y="2522230"/>
            <a:ext cx="669555" cy="600291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6987" y="2594689"/>
            <a:ext cx="420490" cy="475337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3772" y="2544072"/>
            <a:ext cx="546772" cy="54677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33870" y="585166"/>
            <a:ext cx="11601450" cy="83099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5400" b="1" i="1" u="none" dirty="0">
                <a:solidFill>
                  <a:srgbClr val="38BDF8"/>
                </a:solidFill>
                <a:latin typeface="Pristina" panose="03060402040406080204" pitchFamily="66" charset="0"/>
              </a:rPr>
              <a:t>Ecological and Territorial Losses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" y="962025"/>
            <a:ext cx="5595937" cy="9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905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71443" y="3758639"/>
            <a:ext cx="4849115" cy="13300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506012" y="5064696"/>
            <a:ext cx="45910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 dirty="0">
                <a:solidFill>
                  <a:srgbClr val="E2E8F0"/>
                </a:solidFill>
                <a:latin typeface="Lato"/>
              </a:rPr>
              <a:t>CORE PILLARS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2656" y="1087293"/>
            <a:ext cx="1856227" cy="22159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0" i="0" u="none" dirty="0">
                <a:solidFill>
                  <a:schemeClr val="bg1">
                    <a:lumMod val="50000"/>
                  </a:schemeClr>
                </a:solidFill>
                <a:latin typeface="Footlight MT Light" panose="0204060206030A020304" pitchFamily="18" charset="0"/>
              </a:rPr>
              <a:t>Pillar Structure under UNFCCC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98077" y="1785542"/>
            <a:ext cx="3669664" cy="24929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/>
            <a:r>
              <a:rPr b="1" i="0" u="none" dirty="0">
                <a:solidFill>
                  <a:schemeClr val="tx2">
                    <a:lumMod val="40000"/>
                    <a:lumOff val="60000"/>
                  </a:schemeClr>
                </a:solidFill>
                <a:latin typeface="Lato"/>
              </a:rPr>
              <a:t>1. Mitigation:</a:t>
            </a:r>
            <a:r>
              <a:rPr b="0" i="0" u="none" dirty="0">
                <a:solidFill>
                  <a:schemeClr val="tx2">
                    <a:lumMod val="40000"/>
                    <a:lumOff val="60000"/>
                  </a:schemeClr>
                </a:solidFill>
                <a:latin typeface="Lato"/>
              </a:rPr>
              <a:t> </a:t>
            </a:r>
            <a:endParaRPr lang="en-US" b="0" i="0" u="none" dirty="0" smtClean="0">
              <a:solidFill>
                <a:schemeClr val="tx2">
                  <a:lumMod val="40000"/>
                  <a:lumOff val="60000"/>
                </a:schemeClr>
              </a:solidFill>
              <a:latin typeface="Lato"/>
            </a:endParaRPr>
          </a:p>
          <a:p>
            <a:pPr lvl="0"/>
            <a:r>
              <a:rPr lang="en-IN" sz="1600" dirty="0" smtClean="0">
                <a:solidFill>
                  <a:schemeClr val="bg1"/>
                </a:solidFill>
              </a:rPr>
              <a:t>Meaning</a:t>
            </a:r>
            <a:r>
              <a:rPr lang="en-IN" sz="1600" dirty="0">
                <a:solidFill>
                  <a:schemeClr val="bg1"/>
                </a:solidFill>
              </a:rPr>
              <a:t>: </a:t>
            </a:r>
            <a:r>
              <a:rPr lang="en-IN" sz="1600" dirty="0" smtClean="0">
                <a:solidFill>
                  <a:schemeClr val="bg1"/>
                </a:solidFill>
              </a:rPr>
              <a:t> Actions </a:t>
            </a:r>
            <a:r>
              <a:rPr lang="en-IN" sz="1600" dirty="0">
                <a:solidFill>
                  <a:schemeClr val="bg1"/>
                </a:solidFill>
              </a:rPr>
              <a:t>taken to reduce or prevent greenhouse gas emissions.</a:t>
            </a:r>
          </a:p>
          <a:p>
            <a:pPr lvl="0"/>
            <a:r>
              <a:rPr lang="en-IN" sz="1600" dirty="0">
                <a:solidFill>
                  <a:schemeClr val="bg1"/>
                </a:solidFill>
              </a:rPr>
              <a:t>Goal: </a:t>
            </a:r>
            <a:r>
              <a:rPr lang="en-IN" sz="1600" dirty="0" smtClean="0">
                <a:solidFill>
                  <a:schemeClr val="bg1"/>
                </a:solidFill>
              </a:rPr>
              <a:t>  Limit </a:t>
            </a:r>
            <a:r>
              <a:rPr lang="en-IN" sz="1600" dirty="0">
                <a:solidFill>
                  <a:schemeClr val="bg1"/>
                </a:solidFill>
              </a:rPr>
              <a:t>global temperature rise to well below 2°C, aiming for 1.5°C above pre-industrial levels.</a:t>
            </a:r>
          </a:p>
          <a:p>
            <a:r>
              <a:rPr lang="en-IN" sz="1600" dirty="0">
                <a:solidFill>
                  <a:schemeClr val="bg1"/>
                </a:solidFill>
              </a:rPr>
              <a:t>Key Tools: </a:t>
            </a:r>
            <a:r>
              <a:rPr lang="en-IN" sz="1600" dirty="0" smtClean="0">
                <a:solidFill>
                  <a:schemeClr val="bg1"/>
                </a:solidFill>
              </a:rPr>
              <a:t>  Nationally </a:t>
            </a:r>
            <a:r>
              <a:rPr lang="en-IN" sz="1600" dirty="0">
                <a:solidFill>
                  <a:schemeClr val="bg1"/>
                </a:solidFill>
              </a:rPr>
              <a:t>Determined Contributions (NDCs), renewable energy scaling, carbon pricing, and fossil fuel phase-outs</a:t>
            </a:r>
            <a:r>
              <a:rPr sz="1600" b="0" i="0" u="none" dirty="0" smtClean="0">
                <a:solidFill>
                  <a:schemeClr val="bg1"/>
                </a:solidFill>
                <a:latin typeface="Lato"/>
              </a:rPr>
              <a:t>.</a:t>
            </a:r>
            <a:endParaRPr sz="1600" b="0" i="0" u="none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42741" y="1715232"/>
            <a:ext cx="3998007" cy="27699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/>
            <a:r>
              <a:rPr b="1" i="0" u="none" dirty="0">
                <a:solidFill>
                  <a:schemeClr val="tx2">
                    <a:lumMod val="40000"/>
                    <a:lumOff val="60000"/>
                  </a:schemeClr>
                </a:solidFill>
                <a:latin typeface="Lato"/>
              </a:rPr>
              <a:t>2. Adaptation:</a:t>
            </a:r>
            <a:r>
              <a:rPr b="0" i="0" u="none" dirty="0">
                <a:solidFill>
                  <a:schemeClr val="tx2">
                    <a:lumMod val="40000"/>
                    <a:lumOff val="60000"/>
                  </a:schemeClr>
                </a:solidFill>
                <a:latin typeface="Lato"/>
              </a:rPr>
              <a:t> </a:t>
            </a:r>
            <a:endParaRPr lang="en-US" b="0" i="0" u="none" dirty="0" smtClean="0">
              <a:solidFill>
                <a:schemeClr val="tx2">
                  <a:lumMod val="40000"/>
                  <a:lumOff val="60000"/>
                </a:schemeClr>
              </a:solidFill>
              <a:latin typeface="Lato"/>
            </a:endParaRPr>
          </a:p>
          <a:p>
            <a:pPr lvl="0"/>
            <a:r>
              <a:rPr lang="en-IN" sz="1600" dirty="0" smtClean="0">
                <a:solidFill>
                  <a:schemeClr val="bg1"/>
                </a:solidFill>
              </a:rPr>
              <a:t>Meaning</a:t>
            </a:r>
            <a:r>
              <a:rPr lang="en-IN" sz="1600" dirty="0">
                <a:solidFill>
                  <a:schemeClr val="bg1"/>
                </a:solidFill>
              </a:rPr>
              <a:t>: Processes and plans to adjust to actual or expected climate change and its effects.</a:t>
            </a:r>
          </a:p>
          <a:p>
            <a:pPr lvl="0"/>
            <a:r>
              <a:rPr lang="en-IN" sz="1600" dirty="0">
                <a:solidFill>
                  <a:schemeClr val="bg1"/>
                </a:solidFill>
              </a:rPr>
              <a:t>Goal: Protect human lives, infrastructure, ecosystems, and livelihoods from worsening climate impacts like floods, </a:t>
            </a:r>
            <a:r>
              <a:rPr lang="en-IN" sz="1600" dirty="0" smtClean="0">
                <a:solidFill>
                  <a:schemeClr val="bg1"/>
                </a:solidFill>
              </a:rPr>
              <a:t>heat waves</a:t>
            </a:r>
            <a:r>
              <a:rPr lang="en-IN" sz="1600" dirty="0">
                <a:solidFill>
                  <a:schemeClr val="bg1"/>
                </a:solidFill>
              </a:rPr>
              <a:t>, and sea-level rise.</a:t>
            </a:r>
          </a:p>
          <a:p>
            <a:r>
              <a:rPr lang="en-IN" sz="1600" dirty="0">
                <a:solidFill>
                  <a:schemeClr val="bg1"/>
                </a:solidFill>
              </a:rPr>
              <a:t>Key Tools: National Adaptation Plans (NAPs) and building climate-resilient agriculture and water systems</a:t>
            </a:r>
            <a:endParaRPr sz="1600" i="0" u="none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98076" y="4572481"/>
            <a:ext cx="8042671" cy="22570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b="1" i="0" u="none" dirty="0">
                <a:solidFill>
                  <a:schemeClr val="tx2">
                    <a:lumMod val="40000"/>
                    <a:lumOff val="60000"/>
                  </a:schemeClr>
                </a:solidFill>
                <a:latin typeface="Lato"/>
              </a:rPr>
              <a:t>3. </a:t>
            </a:r>
            <a:r>
              <a:rPr lang="en-US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Lato"/>
              </a:rPr>
              <a:t>Finance: 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Meaning</a:t>
            </a:r>
            <a:r>
              <a:rPr lang="en-US" sz="1600" b="1" dirty="0">
                <a:solidFill>
                  <a:schemeClr val="bg1"/>
                </a:solidFill>
              </a:rPr>
              <a:t>:</a:t>
            </a:r>
            <a:r>
              <a:rPr lang="en-US" sz="1600" dirty="0">
                <a:solidFill>
                  <a:schemeClr val="bg1"/>
                </a:solidFill>
              </a:rPr>
              <a:t> Local, national, or transnational financing—drawn from public, private, and alternative sources of capital—that seeks to support mitigation and adaptation actions that address climate change.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Goal:</a:t>
            </a:r>
            <a:r>
              <a:rPr lang="en-US" sz="1600" dirty="0">
                <a:solidFill>
                  <a:schemeClr val="bg1"/>
                </a:solidFill>
              </a:rPr>
              <a:t> Mobilize and scale up investments to support developing nations, transition to a low-emission economy, and build climate resilience globally.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Key Tools:</a:t>
            </a:r>
            <a:r>
              <a:rPr lang="en-US" sz="1600" dirty="0">
                <a:solidFill>
                  <a:schemeClr val="bg1"/>
                </a:solidFill>
              </a:rPr>
              <a:t> Green banks, climate funds (e.g., Green Climate Fund), green bonds, carbon markets, and private-public partnerships (PPPs).</a:t>
            </a:r>
          </a:p>
          <a:p>
            <a:pPr algn="l">
              <a:lnSpc>
                <a:spcPts val="1976"/>
              </a:lnSpc>
            </a:pPr>
            <a:endParaRPr sz="1275" b="0" i="0" u="none" dirty="0">
              <a:solidFill>
                <a:srgbClr val="94A3B8"/>
              </a:solidFill>
              <a:latin typeface="Lato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0" y="349806"/>
            <a:ext cx="11601450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800" b="1" i="0" u="none" dirty="0">
                <a:solidFill>
                  <a:srgbClr val="38BDF8"/>
                </a:solidFill>
                <a:latin typeface="Brush Script MT" panose="03060802040406070304" pitchFamily="66" charset="0"/>
              </a:rPr>
              <a:t>Three Pillars of Climate Policy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" y="962025"/>
            <a:ext cx="6034087" cy="9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40358" y="3561346"/>
            <a:ext cx="2625515" cy="2348267"/>
          </a:xfrm>
          <a:prstGeom prst="ellipse">
            <a:avLst/>
          </a:prstGeom>
          <a:noFill/>
          <a:ln w="127000">
            <a:gradFill>
              <a:gsLst>
                <a:gs pos="2000">
                  <a:srgbClr val="DCE6F2">
                    <a:alpha val="82000"/>
                    <a:lumMod val="0"/>
                    <a:lumOff val="100000"/>
                  </a:srgbClr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75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652837"/>
            <a:ext cx="11049000" cy="38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7990" y="4043362"/>
            <a:ext cx="2328259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 dirty="0">
                <a:solidFill>
                  <a:srgbClr val="34D399"/>
                </a:solidFill>
                <a:latin typeface="Poppins SemiBold"/>
              </a:rPr>
              <a:t>1991 - AOSIS Proposal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2104" y="4333874"/>
            <a:ext cx="2217390" cy="2575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100" b="1" dirty="0">
                <a:solidFill>
                  <a:schemeClr val="bg2">
                    <a:lumMod val="90000"/>
                  </a:schemeClr>
                </a:solidFill>
              </a:rPr>
              <a:t>he 1991 Alliance of Small Island States </a:t>
            </a:r>
            <a:r>
              <a:rPr lang="en-US" sz="1100" b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bg2">
                    <a:lumMod val="90000"/>
                  </a:schemeClr>
                </a:solidFill>
              </a:rPr>
              <a:t>proposal </a:t>
            </a:r>
            <a:r>
              <a:rPr lang="en-US" sz="1100" b="1" dirty="0" smtClean="0">
                <a:solidFill>
                  <a:schemeClr val="bg2">
                    <a:lumMod val="90000"/>
                  </a:schemeClr>
                </a:solidFill>
              </a:rPr>
              <a:t>was a </a:t>
            </a:r>
            <a:r>
              <a:rPr lang="en-US" sz="1100" b="1" dirty="0">
                <a:solidFill>
                  <a:schemeClr val="bg2">
                    <a:lumMod val="90000"/>
                  </a:schemeClr>
                </a:solidFill>
              </a:rPr>
              <a:t>landmark submission that first introduced the concept of international climate-related loss and damage compensation and an international insurance pool for sea-level rise. </a:t>
            </a:r>
          </a:p>
          <a:p>
            <a:r>
              <a:rPr lang="en-US" sz="1100" b="1" dirty="0">
                <a:solidFill>
                  <a:schemeClr val="bg2">
                    <a:lumMod val="90000"/>
                  </a:schemeClr>
                </a:solidFill>
              </a:rPr>
              <a:t>Vanuatu advanced the proposal on behalf of AOSIS in June 1991 during the second session of the Intergovernmental Negotiating Committee </a:t>
            </a:r>
            <a:r>
              <a:rPr lang="en-US" sz="1100" b="1" dirty="0" smtClean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bg2">
                    <a:lumMod val="90000"/>
                  </a:schemeClr>
                </a:solidFill>
              </a:rPr>
              <a:t>for what would become the UN Framework Convention on Climate Change </a:t>
            </a:r>
          </a:p>
          <a:p>
            <a:pPr algn="ctr">
              <a:lnSpc>
                <a:spcPts val="1627"/>
              </a:lnSpc>
            </a:pPr>
            <a:endParaRPr sz="1050" b="0" i="0" u="none" dirty="0">
              <a:solidFill>
                <a:srgbClr val="94A3B8"/>
              </a:solidFill>
              <a:latin typeface="Lato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46775" y="1126064"/>
            <a:ext cx="2328259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 dirty="0">
                <a:solidFill>
                  <a:schemeClr val="accent3"/>
                </a:solidFill>
                <a:latin typeface="Poppins SemiBold"/>
              </a:rPr>
              <a:t>2013 - WIM Created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2208" y="1399869"/>
            <a:ext cx="2272825" cy="20518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lang="en-US" sz="1100" b="1" dirty="0" smtClean="0">
                <a:solidFill>
                  <a:schemeClr val="bg2">
                    <a:lumMod val="75000"/>
                  </a:schemeClr>
                </a:solidFill>
              </a:rPr>
              <a:t>COP19</a:t>
            </a:r>
            <a:r>
              <a:rPr lang="en-US" sz="1100" b="1" dirty="0">
                <a:solidFill>
                  <a:schemeClr val="bg2">
                    <a:lumMod val="75000"/>
                  </a:schemeClr>
                </a:solidFill>
              </a:rPr>
              <a:t> (2013) established the Warsaw International Mechanism for Loss and Damage associated with Climate Change Impacts </a:t>
            </a:r>
            <a:r>
              <a:rPr lang="en-US" sz="1100" b="1" dirty="0" smtClean="0">
                <a:solidFill>
                  <a:schemeClr val="bg2">
                    <a:lumMod val="75000"/>
                  </a:schemeClr>
                </a:solidFill>
              </a:rPr>
              <a:t>to </a:t>
            </a:r>
            <a:r>
              <a:rPr lang="en-US" sz="1100" b="1" dirty="0">
                <a:solidFill>
                  <a:schemeClr val="bg2">
                    <a:lumMod val="75000"/>
                  </a:schemeClr>
                </a:solidFill>
              </a:rPr>
              <a:t>address loss and damage associated with the impacts of climate change, including extreme events and slow onset events, in developing countries particularly vulnerable to the adverse effects of climate change.</a:t>
            </a:r>
            <a:endParaRPr sz="1100" b="1" i="0" u="none" dirty="0">
              <a:solidFill>
                <a:schemeClr val="bg2">
                  <a:lumMod val="75000"/>
                </a:schemeClr>
              </a:solidFill>
              <a:latin typeface="Lat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45054" y="4211499"/>
            <a:ext cx="2328259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 dirty="0">
                <a:solidFill>
                  <a:srgbClr val="34D399"/>
                </a:solidFill>
                <a:latin typeface="Poppins SemiBold"/>
              </a:rPr>
              <a:t>2015 - Paris Art. 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5264" y="4519612"/>
            <a:ext cx="2217390" cy="20518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lang="en-US" sz="1200" b="1" dirty="0">
                <a:solidFill>
                  <a:schemeClr val="bg2">
                    <a:lumMod val="75000"/>
                  </a:schemeClr>
                </a:solidFill>
              </a:rPr>
              <a:t>Parties agree to minimize climate-related loss and damage from extreme weather and slow-onset events through sustainable development. Governed by the Parties, the Warsaw International Mechanism will be enhanced to drive cooperative understanding, action, and support for addressing these impacts</a:t>
            </a:r>
            <a:endParaRPr sz="1200" b="1" i="0" u="none" dirty="0">
              <a:solidFill>
                <a:schemeClr val="bg2">
                  <a:lumMod val="75000"/>
                </a:schemeClr>
              </a:solidFill>
              <a:latin typeface="Lat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36409" y="716925"/>
            <a:ext cx="2217390" cy="28725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sz="1050" b="1" i="0" u="none" dirty="0">
                <a:solidFill>
                  <a:schemeClr val="accent3"/>
                </a:solidFill>
                <a:latin typeface="Lato"/>
              </a:rPr>
              <a:t>COP27 establishes &amp; COP28 operationalizes the global Loss &amp; Damage Fund</a:t>
            </a:r>
            <a:r>
              <a:rPr sz="1050" b="1" i="0" u="none" dirty="0" smtClean="0">
                <a:solidFill>
                  <a:schemeClr val="accent3"/>
                </a:solidFill>
                <a:latin typeface="Lato"/>
              </a:rPr>
              <a:t>.</a:t>
            </a:r>
            <a:endParaRPr lang="en-US" sz="1050" b="1" i="0" u="none" dirty="0" smtClean="0">
              <a:solidFill>
                <a:schemeClr val="accent3"/>
              </a:solidFill>
              <a:latin typeface="Lato"/>
            </a:endParaRPr>
          </a:p>
          <a:p>
            <a:pPr algn="ctr">
              <a:lnSpc>
                <a:spcPts val="1627"/>
              </a:lnSpc>
            </a:pPr>
            <a:endParaRPr lang="en-US" sz="1050" dirty="0">
              <a:solidFill>
                <a:schemeClr val="accent3"/>
              </a:solidFill>
              <a:latin typeface="Lato"/>
            </a:endParaRPr>
          </a:p>
          <a:p>
            <a:pPr algn="ctr">
              <a:lnSpc>
                <a:spcPts val="1627"/>
              </a:lnSpc>
            </a:pPr>
            <a:r>
              <a:rPr lang="en-US" sz="1100" b="1" i="0" u="none" dirty="0" smtClean="0">
                <a:solidFill>
                  <a:schemeClr val="accent3"/>
                </a:solidFill>
                <a:latin typeface="Lato"/>
              </a:rPr>
              <a:t> </a:t>
            </a:r>
            <a:r>
              <a:rPr lang="en-US" sz="1100" b="1" dirty="0">
                <a:solidFill>
                  <a:schemeClr val="bg2">
                    <a:lumMod val="75000"/>
                  </a:schemeClr>
                </a:solidFill>
              </a:rPr>
              <a:t>COP27 (2022) established a historic Loss and Damage fund to financially support vulnerable nations facing severe climate impacts. COP28 (2023) operationalized this fund and marked the first Global </a:t>
            </a:r>
            <a:r>
              <a:rPr lang="en-US" sz="1100" b="1" dirty="0" err="1">
                <a:solidFill>
                  <a:schemeClr val="bg2">
                    <a:lumMod val="75000"/>
                  </a:schemeClr>
                </a:solidFill>
              </a:rPr>
              <a:t>Stocktake</a:t>
            </a:r>
            <a:r>
              <a:rPr lang="en-US" sz="1100" b="1" dirty="0">
                <a:solidFill>
                  <a:schemeClr val="bg2">
                    <a:lumMod val="75000"/>
                  </a:schemeClr>
                </a:solidFill>
              </a:rPr>
              <a:t>, explicitly calling on countries to transition away from fossil fuels and triple global renewable energy capacity by 2030.</a:t>
            </a:r>
            <a:endParaRPr sz="1100" b="1" i="0" u="none" dirty="0">
              <a:solidFill>
                <a:schemeClr val="bg2">
                  <a:lumMod val="75000"/>
                </a:schemeClr>
              </a:solidFill>
              <a:latin typeface="Lato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737345" y="356711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582492" y="3570370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7409184" y="35861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0245104" y="35861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38100">
            <a:solidFill>
              <a:srgbClr val="38BD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47675" y="382786"/>
            <a:ext cx="11601450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 i="0" u="none" dirty="0">
                <a:solidFill>
                  <a:srgbClr val="38BDF8"/>
                </a:solidFill>
                <a:latin typeface="Old English Text MT" panose="03040902040508030806" pitchFamily="66" charset="0"/>
              </a:rPr>
              <a:t>Evolution of Loss &amp; Damage Law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1500" y="962025"/>
            <a:ext cx="5676900" cy="9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0" y="-138499"/>
            <a:ext cx="801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152400" y="13901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4411" y="2374852"/>
            <a:ext cx="498062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1" u="none" dirty="0">
                <a:solidFill>
                  <a:srgbClr val="34D399"/>
                </a:solidFill>
                <a:latin typeface="Poppins"/>
              </a:rPr>
              <a:t>Rapid </a:t>
            </a:r>
            <a:r>
              <a:rPr sz="2400" b="1" i="1" u="none" dirty="0" smtClean="0">
                <a:solidFill>
                  <a:srgbClr val="34D399"/>
                </a:solidFill>
                <a:latin typeface="Poppins"/>
              </a:rPr>
              <a:t>v</a:t>
            </a:r>
            <a:r>
              <a:rPr lang="en-US" sz="2400" b="1" i="1" u="none" dirty="0" smtClean="0">
                <a:solidFill>
                  <a:srgbClr val="34D399"/>
                </a:solidFill>
                <a:latin typeface="Poppins"/>
              </a:rPr>
              <a:t>/</a:t>
            </a:r>
            <a:r>
              <a:rPr sz="2400" b="1" i="1" u="none" dirty="0" smtClean="0">
                <a:solidFill>
                  <a:srgbClr val="34D399"/>
                </a:solidFill>
                <a:latin typeface="Poppins"/>
              </a:rPr>
              <a:t>s </a:t>
            </a:r>
            <a:r>
              <a:rPr sz="2400" b="1" i="1" u="none" dirty="0">
                <a:solidFill>
                  <a:srgbClr val="34D399"/>
                </a:solidFill>
                <a:latin typeface="Poppins"/>
              </a:rPr>
              <a:t>Slow-Onset Events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412" y="3019212"/>
            <a:ext cx="4743450" cy="2542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76"/>
              </a:lnSpc>
            </a:pPr>
            <a:r>
              <a:rPr sz="1275" b="1" i="0" u="none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Lato"/>
              </a:rPr>
              <a:t>R</a:t>
            </a:r>
            <a:r>
              <a:rPr lang="en-US" sz="1275" b="1" i="0" u="none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Lato"/>
              </a:rPr>
              <a:t>APID-ONSET </a:t>
            </a:r>
            <a:r>
              <a:rPr sz="1275" b="1" i="0" u="none" dirty="0" smtClean="0">
                <a:solidFill>
                  <a:srgbClr val="94A3B8"/>
                </a:solidFill>
                <a:latin typeface="Lato"/>
              </a:rPr>
              <a:t>:</a:t>
            </a:r>
            <a:r>
              <a:rPr sz="1275" b="0" i="0" u="none" dirty="0" smtClean="0">
                <a:solidFill>
                  <a:srgbClr val="94A3B8"/>
                </a:solidFill>
                <a:latin typeface="Lato"/>
              </a:rPr>
              <a:t> </a:t>
            </a:r>
            <a:r>
              <a:rPr lang="en-US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Rapid onset events are sudden, extreme climate hazards—like flash floods, hurricanes, and severe storms—that unfold in hours or days, causing immediate, widespread destruction to lives, property, and local infrastructure.</a:t>
            </a:r>
            <a:r>
              <a:rPr dirty="0"/>
              <a:t>
</a:t>
            </a:r>
            <a:r>
              <a:rPr sz="1275" b="1" i="0" u="none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Lato"/>
              </a:rPr>
              <a:t>S</a:t>
            </a:r>
            <a:r>
              <a:rPr lang="en-US" sz="1275" b="1" i="0" u="none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Lato"/>
              </a:rPr>
              <a:t>LOW-ONSET </a:t>
            </a:r>
            <a:r>
              <a:rPr sz="1275" b="1" i="0" u="none" dirty="0" smtClean="0">
                <a:solidFill>
                  <a:srgbClr val="94A3B8"/>
                </a:solidFill>
                <a:latin typeface="Lato"/>
              </a:rPr>
              <a:t>:</a:t>
            </a:r>
            <a:r>
              <a:rPr sz="1275" b="0" i="0" u="none" dirty="0" smtClean="0">
                <a:solidFill>
                  <a:srgbClr val="94A3B8"/>
                </a:solidFill>
                <a:latin typeface="Lato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Slow onset events are climate hazards that develop gradually over years or decades—such as sea-level rise, desertification, ocean acidification, and glacial retreat—causing severe long-term environmental and economic impacts</a:t>
            </a:r>
            <a:r>
              <a:rPr lang="en-US" sz="14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.</a:t>
            </a:r>
            <a:endParaRPr sz="1275" b="0" i="0" u="none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86550" y="2384728"/>
            <a:ext cx="498062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1" u="none" dirty="0">
                <a:solidFill>
                  <a:srgbClr val="34D399"/>
                </a:solidFill>
                <a:latin typeface="Poppins SemiBold"/>
              </a:rPr>
              <a:t>Historical Carbon Equity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86550" y="3019212"/>
            <a:ext cx="4743450" cy="17953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600" b="1" i="0" u="none" dirty="0">
                <a:solidFill>
                  <a:schemeClr val="bg1"/>
                </a:solidFill>
                <a:latin typeface="Bahnschrift SemiBold" panose="020B0502040204020203" pitchFamily="34" charset="0"/>
              </a:rPr>
              <a:t>Developing nations contribute minimally to historical global cumulative emissions, yet bear the severe brunt of climate losses.</a:t>
            </a:r>
            <a:r>
              <a:rPr sz="1600" b="1" dirty="0">
                <a:solidFill>
                  <a:schemeClr val="bg1"/>
                </a:solidFill>
                <a:latin typeface="Bahnschrift SemiBold" panose="020B0502040204020203" pitchFamily="34" charset="0"/>
              </a:rPr>
              <a:t>
</a:t>
            </a:r>
            <a:r>
              <a:rPr sz="1600" b="1" i="0" u="none" dirty="0">
                <a:solidFill>
                  <a:schemeClr val="bg1"/>
                </a:solidFill>
                <a:latin typeface="Bahnschrift SemiBold" panose="020B0502040204020203" pitchFamily="34" charset="0"/>
              </a:rPr>
              <a:t> Climate justice mandates financial compensation and technology transfers grounded in Common But Differentiated Responsibilities (CBDR).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5825" y="629701"/>
            <a:ext cx="1160145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600" b="1" i="1" u="none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Perpetua Titling MT" panose="02020502060505020804" pitchFamily="18" charset="0"/>
              </a:rPr>
              <a:t>Events, Equity &amp; Climate Justice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962025"/>
            <a:ext cx="5629275" cy="9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09" y="770658"/>
            <a:ext cx="11049000" cy="51530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4344642"/>
            <a:ext cx="11049000" cy="5138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76"/>
              </a:lnSpc>
            </a:pPr>
            <a:r>
              <a:rPr sz="2000" b="1" u="none" dirty="0">
                <a:solidFill>
                  <a:srgbClr val="94A3B8"/>
                </a:solidFill>
                <a:latin typeface="Imprint MT Shadow" panose="04020605060303030202" pitchFamily="82" charset="0"/>
              </a:rPr>
              <a:t>Governance challenges involve interim World Bank hosting, non-debt grant disbursement mechanisms, and quantifying non-economic losses like cultural heritage and indigenous knowledge.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0550" y="654248"/>
            <a:ext cx="11601450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 i="1" u="none" dirty="0">
                <a:solidFill>
                  <a:srgbClr val="38BDF8"/>
                </a:solidFill>
                <a:latin typeface="Viner Hand ITC" panose="03070502030502020203" pitchFamily="66" charset="0"/>
              </a:rPr>
              <a:t>Finance &amp; Governance Realities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500" y="962025"/>
            <a:ext cx="5676900" cy="9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5300" y="1009649"/>
            <a:ext cx="5600700" cy="11079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600" b="1" i="1" u="none" dirty="0">
                <a:solidFill>
                  <a:srgbClr val="38BDF8"/>
                </a:solidFill>
                <a:latin typeface="Old English Text MT" panose="03040902040508030806" pitchFamily="66" charset="0"/>
              </a:rPr>
              <a:t>Impact on Indian Army Operations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2614333"/>
            <a:ext cx="5334000" cy="1025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lang="en-US" sz="1600" b="1" i="0" u="none" dirty="0" smtClean="0">
                <a:solidFill>
                  <a:srgbClr val="94A3B8"/>
                </a:solidFill>
                <a:latin typeface="Lato"/>
              </a:rPr>
              <a:t>1) </a:t>
            </a:r>
            <a:r>
              <a:rPr sz="1600" b="1" i="0" u="none" dirty="0" smtClean="0">
                <a:solidFill>
                  <a:srgbClr val="94A3B8"/>
                </a:solidFill>
                <a:latin typeface="Lato"/>
              </a:rPr>
              <a:t>Himalayan </a:t>
            </a:r>
            <a:r>
              <a:rPr sz="1600" b="1" i="0" u="none" dirty="0">
                <a:solidFill>
                  <a:srgbClr val="94A3B8"/>
                </a:solidFill>
                <a:latin typeface="Lato"/>
              </a:rPr>
              <a:t>Glacier Retreat: Glacial melting in </a:t>
            </a:r>
            <a:r>
              <a:rPr sz="1600" b="1" i="0" u="none" dirty="0" err="1">
                <a:solidFill>
                  <a:srgbClr val="94A3B8"/>
                </a:solidFill>
                <a:latin typeface="Lato"/>
              </a:rPr>
              <a:t>Siachen</a:t>
            </a:r>
            <a:r>
              <a:rPr sz="1600" b="1" i="0" u="none" dirty="0">
                <a:solidFill>
                  <a:srgbClr val="94A3B8"/>
                </a:solidFill>
                <a:latin typeface="Lato"/>
              </a:rPr>
              <a:t> and </a:t>
            </a:r>
            <a:r>
              <a:rPr sz="1600" b="1" i="0" u="none" dirty="0" err="1">
                <a:solidFill>
                  <a:srgbClr val="94A3B8"/>
                </a:solidFill>
                <a:latin typeface="Lato"/>
              </a:rPr>
              <a:t>Ladakh</a:t>
            </a:r>
            <a:r>
              <a:rPr sz="1600" b="1" i="0" u="none" dirty="0">
                <a:solidFill>
                  <a:srgbClr val="94A3B8"/>
                </a:solidFill>
                <a:latin typeface="Lato"/>
              </a:rPr>
              <a:t> creates unpredictable avalanche hazards, flash floods, and water scarcity at high-altitude posts.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3752222"/>
            <a:ext cx="533400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lang="en-US" sz="1600" b="1" i="0" u="none" dirty="0" smtClean="0">
                <a:solidFill>
                  <a:srgbClr val="94A3B8"/>
                </a:solidFill>
                <a:latin typeface="Lato"/>
              </a:rPr>
              <a:t>2) </a:t>
            </a:r>
            <a:r>
              <a:rPr sz="1600" b="1" i="0" u="none" dirty="0" smtClean="0">
                <a:solidFill>
                  <a:srgbClr val="94A3B8"/>
                </a:solidFill>
                <a:latin typeface="Lato"/>
              </a:rPr>
              <a:t>Border </a:t>
            </a:r>
            <a:r>
              <a:rPr sz="1600" b="1" i="0" u="none" dirty="0">
                <a:solidFill>
                  <a:srgbClr val="94A3B8"/>
                </a:solidFill>
                <a:latin typeface="Lato"/>
              </a:rPr>
              <a:t>Security Shift: Diminishing winter snow along the </a:t>
            </a:r>
            <a:r>
              <a:rPr sz="1600" b="1" i="0" u="none" dirty="0" err="1">
                <a:solidFill>
                  <a:srgbClr val="94A3B8"/>
                </a:solidFill>
                <a:latin typeface="Lato"/>
              </a:rPr>
              <a:t>LoC</a:t>
            </a:r>
            <a:r>
              <a:rPr sz="1600" b="1" i="0" u="none" dirty="0">
                <a:solidFill>
                  <a:srgbClr val="94A3B8"/>
                </a:solidFill>
                <a:latin typeface="Lato"/>
              </a:rPr>
              <a:t> and LAC alters natural defensive barriers, extending infiltration windows year-round</a:t>
            </a:r>
            <a:r>
              <a:rPr sz="1600" b="0" i="0" u="none" dirty="0">
                <a:solidFill>
                  <a:srgbClr val="94A3B8"/>
                </a:solidFill>
                <a:latin typeface="La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4791700"/>
            <a:ext cx="533400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lang="en-US" sz="1600" b="1" i="0" u="none" dirty="0" smtClean="0">
                <a:solidFill>
                  <a:srgbClr val="94A3B8"/>
                </a:solidFill>
                <a:latin typeface="Lato"/>
              </a:rPr>
              <a:t>3) </a:t>
            </a:r>
            <a:r>
              <a:rPr sz="1600" b="1" i="0" u="none" dirty="0" smtClean="0">
                <a:solidFill>
                  <a:srgbClr val="94A3B8"/>
                </a:solidFill>
                <a:latin typeface="Lato"/>
              </a:rPr>
              <a:t>Border </a:t>
            </a:r>
            <a:r>
              <a:rPr sz="1600" b="1" i="0" u="none" dirty="0">
                <a:solidFill>
                  <a:srgbClr val="94A3B8"/>
                </a:solidFill>
                <a:latin typeface="Lato"/>
              </a:rPr>
              <a:t>Infrastructure: BRO face severe project delays due to extreme precipitation damaging bitumen, roads, and bridges.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ghtScree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961703"/>
            <a:ext cx="5372100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925" y="1971228"/>
            <a:ext cx="5353050" cy="36004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71500" y="1961703"/>
            <a:ext cx="5372100" cy="1076622"/>
          </a:xfrm>
          <a:prstGeom prst="roundRect">
            <a:avLst>
              <a:gd name="adj" fmla="val 8847"/>
            </a:avLst>
          </a:prstGeom>
          <a:solidFill>
            <a:srgbClr val="1E293B"/>
          </a:solidFill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5850" y="2114103"/>
            <a:ext cx="4667250" cy="7718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400" b="1" i="0" u="none" dirty="0">
                <a:solidFill>
                  <a:srgbClr val="F1F5F9"/>
                </a:solidFill>
                <a:latin typeface="Lato"/>
              </a:rPr>
              <a:t>Indian Navy Coastal Risks:</a:t>
            </a:r>
            <a:r>
              <a:rPr sz="1400" b="0" i="0" u="none" dirty="0">
                <a:solidFill>
                  <a:srgbClr val="94A3B8"/>
                </a:solidFill>
                <a:latin typeface="Lato"/>
              </a:rPr>
              <a:t> </a:t>
            </a:r>
            <a:r>
              <a:rPr sz="1400" b="1" i="0" u="none" dirty="0">
                <a:solidFill>
                  <a:srgbClr val="94A3B8"/>
                </a:solidFill>
                <a:latin typeface="Lato"/>
              </a:rPr>
              <a:t>Sea-level rise and severe cyclones threaten low-lying naval infrastructure, notably in Andaman &amp; Nicobar (&lt; 5m elevation).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" y="3190726"/>
            <a:ext cx="5372100" cy="1076622"/>
          </a:xfrm>
          <a:prstGeom prst="roundRect">
            <a:avLst>
              <a:gd name="adj" fmla="val 8847"/>
            </a:avLst>
          </a:prstGeom>
          <a:solidFill>
            <a:srgbClr val="1E293B"/>
          </a:solidFill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85850" y="3343126"/>
            <a:ext cx="4667250" cy="7718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400" b="1" i="0" u="none" dirty="0">
                <a:solidFill>
                  <a:srgbClr val="F1F5F9"/>
                </a:solidFill>
                <a:latin typeface="Lato"/>
              </a:rPr>
              <a:t>Air Force Operations:</a:t>
            </a:r>
            <a:r>
              <a:rPr sz="1400" b="0" i="0" u="none" dirty="0">
                <a:solidFill>
                  <a:srgbClr val="94A3B8"/>
                </a:solidFill>
                <a:latin typeface="Lato"/>
              </a:rPr>
              <a:t> </a:t>
            </a:r>
            <a:r>
              <a:rPr sz="1400" b="1" i="0" u="none" dirty="0">
                <a:solidFill>
                  <a:srgbClr val="94A3B8"/>
                </a:solidFill>
                <a:latin typeface="Lato"/>
              </a:rPr>
              <a:t>High density altitudes caused by extreme heat cut aircraft payload capacities; weather volatility disrupts tactical flight sorties.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1500" y="4419748"/>
            <a:ext cx="5372100" cy="1151930"/>
          </a:xfrm>
          <a:prstGeom prst="roundRect">
            <a:avLst>
              <a:gd name="adj" fmla="val 8847"/>
            </a:avLst>
          </a:prstGeom>
          <a:solidFill>
            <a:srgbClr val="1E293B"/>
          </a:solidFill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85850" y="4572148"/>
            <a:ext cx="4667250" cy="10026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400" b="1" i="0" u="none" dirty="0">
                <a:solidFill>
                  <a:srgbClr val="F1F5F9"/>
                </a:solidFill>
                <a:latin typeface="Lato"/>
              </a:rPr>
              <a:t>HADR Strain:</a:t>
            </a:r>
            <a:r>
              <a:rPr sz="1400" b="0" i="0" u="none" dirty="0">
                <a:solidFill>
                  <a:srgbClr val="94A3B8"/>
                </a:solidFill>
                <a:latin typeface="Lato"/>
              </a:rPr>
              <a:t> </a:t>
            </a:r>
            <a:r>
              <a:rPr sz="1400" b="1" i="0" u="none" dirty="0">
                <a:solidFill>
                  <a:srgbClr val="94A3B8"/>
                </a:solidFill>
                <a:latin typeface="Lato"/>
              </a:rPr>
              <a:t>Escalating natural disasters require frequent deployment of Navy &amp; IAF assets for Humanitarian Assistance and Disaster Relief across the IOR.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" y="3028801"/>
            <a:ext cx="53721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1500" y="4257823"/>
            <a:ext cx="53721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1500" y="5581649"/>
            <a:ext cx="53721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2156966"/>
            <a:ext cx="219075" cy="2000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525" y="3385988"/>
            <a:ext cx="190500" cy="20002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" y="4615011"/>
            <a:ext cx="219075" cy="2000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62677" y="336142"/>
            <a:ext cx="11601450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 i="1" u="none" dirty="0">
                <a:solidFill>
                  <a:srgbClr val="38BDF8"/>
                </a:solidFill>
                <a:latin typeface="Old English Text MT" panose="03040902040508030806" pitchFamily="66" charset="0"/>
              </a:rPr>
              <a:t>Impact on Navy &amp; Air Force Ops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1500" y="962025"/>
            <a:ext cx="5753100" cy="9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ghtScree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98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85850" y="2490489"/>
            <a:ext cx="10344150" cy="5208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b="1" i="0" u="none" dirty="0">
                <a:solidFill>
                  <a:srgbClr val="F1F5F9"/>
                </a:solidFill>
                <a:latin typeface="Imprint MT Shadow" panose="04020605060303030202" pitchFamily="82" charset="0"/>
              </a:rPr>
              <a:t>Climate-Resilient Defense Planning:</a:t>
            </a:r>
            <a:r>
              <a:rPr b="0" i="0" u="none" dirty="0">
                <a:solidFill>
                  <a:srgbClr val="94A3B8"/>
                </a:solidFill>
                <a:latin typeface="Imprint MT Shadow" panose="04020605060303030202" pitchFamily="82" charset="0"/>
              </a:rPr>
              <a:t> Integrating meteorological and hydrological intelligence into military acquisition, mission planning, and base hardening.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3798688"/>
            <a:ext cx="10344150" cy="5208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600" b="1" i="0" u="none" dirty="0">
                <a:solidFill>
                  <a:srgbClr val="F1F5F9"/>
                </a:solidFill>
                <a:latin typeface="Imprint MT Shadow" panose="04020605060303030202" pitchFamily="82" charset="0"/>
              </a:rPr>
              <a:t>Scalable &amp; Direct Climate Finance:</a:t>
            </a:r>
            <a:r>
              <a:rPr sz="1600" b="0" i="0" u="none" dirty="0">
                <a:solidFill>
                  <a:srgbClr val="94A3B8"/>
                </a:solidFill>
                <a:latin typeface="Imprint MT Shadow" panose="04020605060303030202" pitchFamily="82" charset="0"/>
              </a:rPr>
              <a:t> Bridging the multi-billion dollar gap in Loss &amp; Damage funding through innovative levies and non-debt mechanisms</a:t>
            </a:r>
            <a:r>
              <a:rPr sz="1600" b="0" i="0" u="none" dirty="0">
                <a:solidFill>
                  <a:srgbClr val="94A3B8"/>
                </a:solidFill>
                <a:latin typeface="Lato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4915904"/>
            <a:ext cx="10344150" cy="5208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600" b="1" i="0" u="none" dirty="0">
                <a:solidFill>
                  <a:srgbClr val="F1F5F9"/>
                </a:solidFill>
                <a:latin typeface="Imprint MT Shadow" panose="04020605060303030202" pitchFamily="82" charset="0"/>
              </a:rPr>
              <a:t>Legal &amp; Institutional Frameworks:</a:t>
            </a:r>
            <a:r>
              <a:rPr sz="1600" b="0" i="0" u="none" dirty="0">
                <a:solidFill>
                  <a:srgbClr val="94A3B8"/>
                </a:solidFill>
                <a:latin typeface="Imprint MT Shadow" panose="04020605060303030202" pitchFamily="82" charset="0"/>
              </a:rPr>
              <a:t> Establishing robust international legal definitions for non-economic loss, climate migration, and state responsibility under international law.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500" y="3340089"/>
            <a:ext cx="110490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94360" y="4585449"/>
            <a:ext cx="110490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1500" y="5727680"/>
            <a:ext cx="110490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2533352"/>
            <a:ext cx="190500" cy="2000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823" y="3798688"/>
            <a:ext cx="219075" cy="2000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752" y="4962526"/>
            <a:ext cx="203645" cy="21382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67752" y="783579"/>
            <a:ext cx="11601450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800" b="1" u="none" dirty="0">
                <a:solidFill>
                  <a:srgbClr val="38BDF8"/>
                </a:solidFill>
                <a:latin typeface="Monotype Corsiva" panose="03010101010201010101" pitchFamily="66" charset="0"/>
                <a:cs typeface="MV Boli" panose="02000500030200090000" pitchFamily="2" charset="0"/>
              </a:rPr>
              <a:t>Future Outlook &amp; Global Challenges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962025"/>
            <a:ext cx="5076825" cy="9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5275" y="476250"/>
            <a:ext cx="11601450" cy="904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F8FAFC"/>
                </a:solidFill>
                <a:latin typeface="Poppins"/>
              </a:rPr>
              <a:t>Questions &amp; Discussion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1533525"/>
            <a:ext cx="11049000" cy="3247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sz="1650" b="0" i="0" u="none">
                <a:solidFill>
                  <a:srgbClr val="94A3B8"/>
                </a:solidFill>
                <a:latin typeface="Lato"/>
              </a:rPr>
              <a:t>Building Global Resilience &amp; Ensuring National Security in a Changing Climate.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201167"/>
            <a:ext cx="11049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34D399"/>
                </a:solidFill>
                <a:latin typeface="Lato SemiBold"/>
              </a:rPr>
              <a:t>UNFCCC Policy &amp; National Security Analysis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2652712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3424237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3414712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3414712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418623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1500" y="4186237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95587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6875" y="2795885"/>
            <a:ext cx="9953625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94A3B8"/>
                </a:solidFill>
                <a:latin typeface="Lato"/>
              </a:rPr>
              <a:t>https://www.oneearthonechance.com/images/consequencesofglobalwarming.webp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875" y="3035349"/>
            <a:ext cx="99536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94A3B8"/>
                </a:solidFill>
                <a:latin typeface="Lato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Lato"/>
              </a:rPr>
              <a:t>www.oneearthonechance.com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567112"/>
            <a:ext cx="857250" cy="476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66875" y="3567410"/>
            <a:ext cx="9953625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94A3B8"/>
                </a:solidFill>
                <a:latin typeface="Lato"/>
              </a:rPr>
              <a:t>https://i.redd.it/mmxhy5twc2n51.jpg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6875" y="3806874"/>
            <a:ext cx="99536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94A3B8"/>
                </a:solidFill>
                <a:latin typeface="Lato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Lato"/>
              </a:rPr>
              <a:t>www.reddit.com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338637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666875" y="4338935"/>
            <a:ext cx="9953625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94A3B8"/>
                </a:solidFill>
                <a:latin typeface="Lato"/>
              </a:rPr>
              <a:t>https://d1ldvf68ux039x.cloudfront.net/thumbs/photos/2609/9915589/1000w_q95.jpg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6875" y="4578399"/>
            <a:ext cx="99536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94A3B8"/>
                </a:solidFill>
                <a:latin typeface="Lato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Lato"/>
              </a:rPr>
              <a:t>www.dvidshub.net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38BDF8"/>
                </a:solidFill>
                <a:latin typeface="Poppins"/>
              </a:rPr>
              <a:t>Image Sources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" y="962025"/>
            <a:ext cx="8405812" cy="9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1162</Words>
  <Application>Microsoft Office PowerPoint</Application>
  <PresentationFormat>Widescreen</PresentationFormat>
  <Paragraphs>129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45" baseType="lpstr">
      <vt:lpstr>Arial</vt:lpstr>
      <vt:lpstr>Arial Black</vt:lpstr>
      <vt:lpstr>Bahnschrift Light Condensed</vt:lpstr>
      <vt:lpstr>Bahnschrift SemiBold</vt:lpstr>
      <vt:lpstr>Blackadder ITC</vt:lpstr>
      <vt:lpstr>Brush Script MT</vt:lpstr>
      <vt:lpstr>Calibri</vt:lpstr>
      <vt:lpstr>Footlight MT Light</vt:lpstr>
      <vt:lpstr>Gill Sans MT</vt:lpstr>
      <vt:lpstr>Gill Sans MT Condensed</vt:lpstr>
      <vt:lpstr>Imprint MT Shadow</vt:lpstr>
      <vt:lpstr>Inter</vt:lpstr>
      <vt:lpstr>Javanese Text</vt:lpstr>
      <vt:lpstr>Lato</vt:lpstr>
      <vt:lpstr>Lato Light</vt:lpstr>
      <vt:lpstr>Lato SemiBold</vt:lpstr>
      <vt:lpstr>Matura MT Script Capitals</vt:lpstr>
      <vt:lpstr>Monotype Corsiva</vt:lpstr>
      <vt:lpstr>MV Boli</vt:lpstr>
      <vt:lpstr>Niagara Solid</vt:lpstr>
      <vt:lpstr>Old English Text MT</vt:lpstr>
      <vt:lpstr>Onyx</vt:lpstr>
      <vt:lpstr>Papyrus</vt:lpstr>
      <vt:lpstr>Perpetua Titling MT</vt:lpstr>
      <vt:lpstr>Plus Jakarta Sans ExtraBold</vt:lpstr>
      <vt:lpstr>Poppins</vt:lpstr>
      <vt:lpstr>Poppins SemiBold</vt:lpstr>
      <vt:lpstr>Pristina</vt:lpstr>
      <vt:lpstr>Viner Hand ITC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PRAN KESRRI</cp:lastModifiedBy>
  <cp:revision>32</cp:revision>
  <dcterms:created xsi:type="dcterms:W3CDTF">2013-01-27T09:14:16Z</dcterms:created>
  <dcterms:modified xsi:type="dcterms:W3CDTF">2026-09-13T06:57:52Z</dcterms:modified>
  <cp:category/>
</cp:coreProperties>
</file>